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4ce5dd48c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4ce5dd48c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4ce5dd48c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040b55fb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040b55fb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5040b55fb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040b55fb2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040b55fb2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5040b55fb2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f330a52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f330a52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4f330a52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040b55fb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040b55fb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5040b55fb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4.jpg"/><Relationship Id="rId7" Type="http://schemas.openxmlformats.org/officeDocument/2006/relationships/image" Target="../media/image20.jpg"/><Relationship Id="rId8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alloe16/punctuation-restoration/tree/main" TargetMode="External"/><Relationship Id="rId4" Type="http://schemas.openxmlformats.org/officeDocument/2006/relationships/hyperlink" Target="https://vk.com/skrripa" TargetMode="External"/><Relationship Id="rId5" Type="http://schemas.openxmlformats.org/officeDocument/2006/relationships/hyperlink" Target="https://vk.com/id72206640" TargetMode="External"/><Relationship Id="rId6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slide" Target="/ppt/slides/slide1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 rot="10800000">
            <a:off x="-55556" y="-139830"/>
            <a:ext cx="12569431" cy="7021055"/>
          </a:xfrm>
          <a:custGeom>
            <a:rect b="b" l="l" r="r" t="t"/>
            <a:pathLst>
              <a:path extrusionOk="0" h="6561734" w="11001690">
                <a:moveTo>
                  <a:pt x="225196" y="25070"/>
                </a:moveTo>
                <a:lnTo>
                  <a:pt x="10193828" y="25070"/>
                </a:lnTo>
                <a:lnTo>
                  <a:pt x="11001196" y="0"/>
                </a:lnTo>
                <a:cubicBezTo>
                  <a:pt x="10987990" y="30736"/>
                  <a:pt x="11034840" y="75111"/>
                  <a:pt x="10942383" y="297381"/>
                </a:cubicBezTo>
                <a:cubicBezTo>
                  <a:pt x="10849926" y="519651"/>
                  <a:pt x="10623502" y="1007519"/>
                  <a:pt x="10446455" y="1333619"/>
                </a:cubicBezTo>
                <a:cubicBezTo>
                  <a:pt x="10269408" y="1659719"/>
                  <a:pt x="10133152" y="1976449"/>
                  <a:pt x="9880101" y="2253980"/>
                </a:cubicBezTo>
                <a:cubicBezTo>
                  <a:pt x="9627050" y="2531511"/>
                  <a:pt x="9282919" y="2840511"/>
                  <a:pt x="8928146" y="2998807"/>
                </a:cubicBezTo>
                <a:cubicBezTo>
                  <a:pt x="8573373" y="3157103"/>
                  <a:pt x="8211945" y="3218437"/>
                  <a:pt x="7751463" y="3203758"/>
                </a:cubicBezTo>
                <a:cubicBezTo>
                  <a:pt x="7290981" y="3189079"/>
                  <a:pt x="6732094" y="3017670"/>
                  <a:pt x="6165252" y="2910735"/>
                </a:cubicBezTo>
                <a:cubicBezTo>
                  <a:pt x="5598410" y="2803800"/>
                  <a:pt x="4893996" y="2552835"/>
                  <a:pt x="4350410" y="2562147"/>
                </a:cubicBezTo>
                <a:cubicBezTo>
                  <a:pt x="3806824" y="2571459"/>
                  <a:pt x="3278512" y="2689644"/>
                  <a:pt x="2903734" y="2966609"/>
                </a:cubicBezTo>
                <a:cubicBezTo>
                  <a:pt x="2528956" y="3243574"/>
                  <a:pt x="2221732" y="3924026"/>
                  <a:pt x="2101743" y="4223938"/>
                </a:cubicBezTo>
                <a:cubicBezTo>
                  <a:pt x="1981754" y="4523850"/>
                  <a:pt x="1941101" y="4659115"/>
                  <a:pt x="1873526" y="4921424"/>
                </a:cubicBezTo>
                <a:cubicBezTo>
                  <a:pt x="1805951" y="5183733"/>
                  <a:pt x="1755611" y="5580899"/>
                  <a:pt x="1696295" y="5797793"/>
                </a:cubicBezTo>
                <a:cubicBezTo>
                  <a:pt x="1636979" y="6014687"/>
                  <a:pt x="1580036" y="6115016"/>
                  <a:pt x="1517630" y="6222792"/>
                </a:cubicBezTo>
                <a:cubicBezTo>
                  <a:pt x="1455224" y="6330568"/>
                  <a:pt x="1360735" y="6403937"/>
                  <a:pt x="1321862" y="6444449"/>
                </a:cubicBezTo>
                <a:cubicBezTo>
                  <a:pt x="1282989" y="6484961"/>
                  <a:pt x="1350052" y="6428144"/>
                  <a:pt x="1250850" y="6484140"/>
                </a:cubicBezTo>
                <a:cubicBezTo>
                  <a:pt x="1151648" y="6540136"/>
                  <a:pt x="1067019" y="6566202"/>
                  <a:pt x="877595" y="6561110"/>
                </a:cubicBezTo>
                <a:cubicBezTo>
                  <a:pt x="688171" y="6556018"/>
                  <a:pt x="255790" y="6514237"/>
                  <a:pt x="114307" y="6453587"/>
                </a:cubicBezTo>
                <a:cubicBezTo>
                  <a:pt x="-27176" y="6392937"/>
                  <a:pt x="81808" y="6299247"/>
                  <a:pt x="28698" y="6197207"/>
                </a:cubicBezTo>
                <a:cubicBezTo>
                  <a:pt x="-74144" y="6048128"/>
                  <a:pt x="133290" y="5990427"/>
                  <a:pt x="122692" y="5777383"/>
                </a:cubicBezTo>
                <a:lnTo>
                  <a:pt x="214936" y="29150"/>
                </a:lnTo>
                <a:lnTo>
                  <a:pt x="225196" y="2507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137937" y="4089588"/>
            <a:ext cx="4506333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Команда: SuperBytes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Космынина Валерия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Чернышёв Егор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Тарасов Георгий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Скребцов Никита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Шкварлюк Вадим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590575" y="633575"/>
            <a:ext cx="7672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2"/>
                </a:solidFill>
              </a:rPr>
              <a:t>Восстановление пунктуации в тексте</a:t>
            </a:r>
            <a:endParaRPr b="1" sz="40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ttps://sun9-30.userapi.com/UEfWJeYb2JT0n6IV0CZrBZYpxVrN74TpmEiHXQ/ahb1LvH4EDA.jpg" id="92" name="Google Shape;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5275" y="4568888"/>
            <a:ext cx="1965300" cy="1965300"/>
          </a:xfrm>
          <a:prstGeom prst="ellipse">
            <a:avLst/>
          </a:prstGeom>
          <a:noFill/>
          <a:ln>
            <a:noFill/>
          </a:ln>
        </p:spPr>
      </p:pic>
      <p:sp>
        <p:nvSpPr>
          <p:cNvPr descr="https://yt3.ggpht.com/Qr548s7ns5i58E-fUnBDyjc7qh2dTyYXPD8xmtR6UB9i_pVVjdLTbqb39B4qNOsp0tD-H6pCig=s900-c-k-c0x00ffffff-no-rj" id="93" name="Google Shape;93;p1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yt3.ggpht.com/Qr548s7ns5i58E-fUnBDyjc7qh2dTyYXPD8xmtR6UB9i_pVVjdLTbqb39B4qNOsp0tD-H6pCig=s900-c-k-c0x00ffffff-no-rj" id="94" name="Google Shape;94;p13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95" name="Google Shape;95;p13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96" name="Google Shape;96;p13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97" name="Google Shape;97;p13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98" name="Google Shape;98;p13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99" name="Google Shape;99;p13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100" name="Google Shape;100;p13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101" name="Google Shape;101;p13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102" name="Google Shape;102;p13"/>
          <p:cNvSpPr/>
          <p:nvPr/>
        </p:nvSpPr>
        <p:spPr>
          <a:xfrm>
            <a:off x="1527175" y="1227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103" name="Google Shape;103;p13"/>
          <p:cNvSpPr/>
          <p:nvPr/>
        </p:nvSpPr>
        <p:spPr>
          <a:xfrm>
            <a:off x="1679575" y="1379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104" name="Google Shape;104;p13"/>
          <p:cNvSpPr/>
          <p:nvPr/>
        </p:nvSpPr>
        <p:spPr>
          <a:xfrm>
            <a:off x="1831975" y="1531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un6-21.userapi.com/s/v1/if2/4sP-38QojMCdusDC9FhOHU6dQGEdnsMQNv56ipl3WVbLAlDgsY_bXSTBE8g9B8NIURzaeRRFYg-xNRhxlAZy0hhc.jpg?size=1096x1215&amp;quality=96&amp;crop=6,0,1096,1215&amp;ava=1" id="105" name="Google Shape;1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94" y="396916"/>
            <a:ext cx="1772759" cy="196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/>
        </p:nvSpPr>
        <p:spPr>
          <a:xfrm>
            <a:off x="3412200" y="202038"/>
            <a:ext cx="536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Метрики качества:</a:t>
            </a:r>
            <a:endParaRPr sz="3000">
              <a:solidFill>
                <a:srgbClr val="7030A0"/>
              </a:solidFill>
            </a:endParaRPr>
          </a:p>
        </p:txBody>
      </p:sp>
      <p:sp>
        <p:nvSpPr>
          <p:cNvPr descr="https://yt3.ggpht.com/Qr548s7ns5i58E-fUnBDyjc7qh2dTyYXPD8xmtR6UB9i_pVVjdLTbqb39B4qNOsp0tD-H6pCig=s900-c-k-c0x00ffffff-no-rj" id="205" name="Google Shape;205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yt3.ggpht.com/Qr548s7ns5i58E-fUnBDyjc7qh2dTyYXPD8xmtR6UB9i_pVVjdLTbqb39B4qNOsp0tD-H6pCig=s900-c-k-c0x00ffffff-no-rj" id="206" name="Google Shape;206;p2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07" name="Google Shape;207;p22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08" name="Google Shape;208;p22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09" name="Google Shape;209;p22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0" name="Google Shape;210;p22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1" name="Google Shape;211;p22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2" name="Google Shape;212;p22"/>
          <p:cNvSpPr/>
          <p:nvPr/>
        </p:nvSpPr>
        <p:spPr>
          <a:xfrm>
            <a:off x="1222375" y="922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3" name="Google Shape;213;p22"/>
          <p:cNvSpPr/>
          <p:nvPr/>
        </p:nvSpPr>
        <p:spPr>
          <a:xfrm>
            <a:off x="1374775" y="1074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4" name="Google Shape;214;p22"/>
          <p:cNvSpPr/>
          <p:nvPr/>
        </p:nvSpPr>
        <p:spPr>
          <a:xfrm>
            <a:off x="1527175" y="1227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5" name="Google Shape;215;p22"/>
          <p:cNvSpPr/>
          <p:nvPr/>
        </p:nvSpPr>
        <p:spPr>
          <a:xfrm>
            <a:off x="1679575" y="1379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pic.rutubelist.ru/user/9e/8e/9e8e420cb60895f2e3cb9e8fc12ed5c4.jpg" id="216" name="Google Shape;216;p22"/>
          <p:cNvSpPr/>
          <p:nvPr/>
        </p:nvSpPr>
        <p:spPr>
          <a:xfrm>
            <a:off x="1831975" y="1531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6665025" y="1233000"/>
            <a:ext cx="52023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Precision можно интерпретировать как долю объектов, названных классификатором положительными и при этом действительно являющимися положительными</a:t>
            </a:r>
            <a:endParaRPr b="0" i="0" sz="23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9191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0" i="0" lang="ru-RU" sz="23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ecall показывает, какую долю объектов положительного класса из всех объектов положительного класса наш</a:t>
            </a:r>
            <a:r>
              <a:rPr lang="ru-RU" sz="2300">
                <a:solidFill>
                  <a:srgbClr val="191919"/>
                </a:solidFill>
              </a:rPr>
              <a:t>ла нейросеть</a:t>
            </a:r>
            <a:r>
              <a:rPr b="0" i="0" lang="ru-RU" sz="23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3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19191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3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F-SCORE — среднее гармоническое precision и recall </a:t>
            </a:r>
            <a:endParaRPr sz="1900">
              <a:solidFill>
                <a:srgbClr val="191919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6376536" y="1382849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6376536" y="3477899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6376536" y="5220924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75" y="1227132"/>
            <a:ext cx="5629867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30.userapi.com/UEfWJeYb2JT0n6IV0CZrBZYpxVrN74TpmEiHXQ/ahb1LvH4EDA.jpg"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65" y="5220934"/>
            <a:ext cx="988800" cy="988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3663500" y="221375"/>
            <a:ext cx="5184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Планы на будущее</a:t>
            </a:r>
            <a:endParaRPr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997998" y="1993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Увеличить список знаков препинания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Добавить работу с разными языками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9" name="Google Shape;229;p23"/>
          <p:cNvSpPr/>
          <p:nvPr/>
        </p:nvSpPr>
        <p:spPr>
          <a:xfrm>
            <a:off x="998011" y="2136174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998011" y="3044749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oftwareengineeringdaily.com/wp-content/uploads/2018/05/ML.jpg"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3181" y="3190545"/>
            <a:ext cx="5297100" cy="331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sun9-30.userapi.com/UEfWJeYb2JT0n6IV0CZrBZYpxVrN74TpmEiHXQ/ahb1LvH4EDA.jpg"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285" y="3098630"/>
            <a:ext cx="1977847" cy="1977847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200175" y="24967"/>
            <a:ext cx="23134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SuperBytes</a:t>
            </a:r>
            <a:endParaRPr sz="360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2513629" y="2931950"/>
            <a:ext cx="1886855" cy="29393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2707851" y="2901248"/>
            <a:ext cx="15381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Скребцов Никита</a:t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3117632" y="4737757"/>
            <a:ext cx="1886855" cy="29393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5034518" y="1916301"/>
            <a:ext cx="1886855" cy="29393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117289" y="1878027"/>
            <a:ext cx="18040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Космынина Валерия </a:t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7799356" y="2790853"/>
            <a:ext cx="1886855" cy="29393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7957461" y="2790853"/>
            <a:ext cx="14553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Тарасов Георгий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6854176" y="4877057"/>
            <a:ext cx="1886855" cy="293934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7089470" y="4863214"/>
            <a:ext cx="14385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Чернышёв Егор </a:t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3297847" y="4679044"/>
            <a:ext cx="15985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Шкварлюк Вадим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:\Загрузки\IMG_1333.jpg" id="248" name="Google Shape;2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554" y="4562334"/>
            <a:ext cx="1895440" cy="189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>
            <a:off x="2981558" y="5163574"/>
            <a:ext cx="2361770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https://vk.com/id72206640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un9-27.userapi.com/impg/flDi8BAkhJVJvN4AXUlEJlPl3UPrrAPRZe14XA/_O2mjHlODY0.jpg?size=807x1080&amp;quality=96&amp;sign=8aa45f3521f45c377162fc235e1e8124&amp;type=album" id="250" name="Google Shape;25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2152" y="101185"/>
            <a:ext cx="1327696" cy="1776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3-8.userapi.com/impg/9KOf-h9yM9irJpXk596S1UtX66cvGZtaYVcCZg/6qAh9xeTTrY.jpg?size=810x1080&amp;quality=95&amp;sign=63e0bd9beedf022577bffb148f968818&amp;type=album" id="251" name="Google Shape;25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73921" y="4300747"/>
            <a:ext cx="1729359" cy="2305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un9-59.userapi.com/impg/SPsUPNjy-gKf0fNyzQ_Eomt_R4feUWhkTHeZ-w/p9FKeC8gz0U.jpg?size=1280x960&amp;quality=95&amp;sign=1c1ccbfb8ff5d6f0188bdedbfa5844e8&amp;type=album" id="252" name="Google Shape;252;p24"/>
          <p:cNvPicPr preferRelativeResize="0"/>
          <p:nvPr/>
        </p:nvPicPr>
        <p:blipFill rotWithShape="1">
          <a:blip r:embed="rId7">
            <a:alphaModFix/>
          </a:blip>
          <a:srcRect b="47372" l="47204" r="32842" t="19170"/>
          <a:stretch/>
        </p:blipFill>
        <p:spPr>
          <a:xfrm>
            <a:off x="7957462" y="539803"/>
            <a:ext cx="1682067" cy="211528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/>
          <p:nvPr/>
        </p:nvSpPr>
        <p:spPr>
          <a:xfrm>
            <a:off x="2943879" y="5752668"/>
            <a:ext cx="2361770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6627853" y="5752668"/>
            <a:ext cx="2361770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manager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4"/>
          <p:cNvSpPr/>
          <p:nvPr/>
        </p:nvSpPr>
        <p:spPr>
          <a:xfrm>
            <a:off x="6461760" y="5202264"/>
            <a:ext cx="2693957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https://vk.com/egor_chernishev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4"/>
          <p:cNvSpPr/>
          <p:nvPr/>
        </p:nvSpPr>
        <p:spPr>
          <a:xfrm>
            <a:off x="7395804" y="3225098"/>
            <a:ext cx="2694000" cy="43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https://vk.com/tearnasss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7561898" y="3803338"/>
            <a:ext cx="2361770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Analytic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un3-9.userapi.com/impg/aCei8BJOICj2Thpi-UtaVRB3GtQJBPEBYwua0g/erjO9kPR7hQ.jpg?size=1280x1280&amp;quality=95&amp;sign=3bf9a0c55a5a3f98ec0f97496cdfb281&amp;type=album" id="258" name="Google Shape;25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52694" y="731330"/>
            <a:ext cx="2047790" cy="204779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/>
          <p:nvPr/>
        </p:nvSpPr>
        <p:spPr>
          <a:xfrm>
            <a:off x="2110079" y="3277602"/>
            <a:ext cx="2693957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https://vk.com/skrripa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2276105" y="3868551"/>
            <a:ext cx="2361900" cy="43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4896362" y="2309658"/>
            <a:ext cx="2361770" cy="437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– lead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https://vk.com/id462543175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/>
          <p:nvPr/>
        </p:nvSpPr>
        <p:spPr>
          <a:xfrm>
            <a:off x="654500" y="1599575"/>
            <a:ext cx="82530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 : </a:t>
            </a:r>
            <a:r>
              <a:rPr lang="ru-RU" sz="24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https://github.com/alloe16/punctuation-restoration/tree/main</a:t>
            </a:r>
            <a:b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Команда:</a:t>
            </a:r>
            <a:br>
              <a:rPr lang="ru-RU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ru-RU" sz="21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https://vk.com/skrripa</a:t>
            </a:r>
            <a:endParaRPr sz="2100" u="sng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1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https://vk.com/id462543175</a:t>
            </a:r>
            <a:endParaRPr sz="2100" u="sng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1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https://vk.com/tearnasss</a:t>
            </a:r>
            <a:endParaRPr sz="2100" u="sng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https://vk.com/id72206640</a:t>
            </a:r>
            <a:endParaRPr sz="2100" u="sng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100" u="sng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https://vk.com/egor_chernishev</a:t>
            </a:r>
            <a:endParaRPr sz="2100" u="sng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 txBox="1"/>
          <p:nvPr>
            <p:ph type="title"/>
          </p:nvPr>
        </p:nvSpPr>
        <p:spPr>
          <a:xfrm>
            <a:off x="3663500" y="221375"/>
            <a:ext cx="5184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Ссылки:</a:t>
            </a:r>
            <a:endParaRPr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3075" y="2709250"/>
            <a:ext cx="3996325" cy="39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2688150" y="2317950"/>
            <a:ext cx="6815700" cy="22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 sz="50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sz="5000">
              <a:solidFill>
                <a:srgbClr val="7030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-1800786" y="-4"/>
            <a:ext cx="3638700" cy="3920400"/>
          </a:xfrm>
          <a:prstGeom prst="diamond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10359714" y="2844921"/>
            <a:ext cx="3638700" cy="3920400"/>
          </a:xfrm>
          <a:prstGeom prst="diamond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>
            <p:ph idx="1" type="subTitle"/>
          </p:nvPr>
        </p:nvSpPr>
        <p:spPr>
          <a:xfrm>
            <a:off x="1676400" y="2036563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Как пользователь, я хочу иметь возможность вставить текст в инструмент и получить текст с правильно расставленными знаками препинания, чтобы мне не приходилось тратить время на ручную проверку и исправление каждой ошибки.</a:t>
            </a:r>
            <a:endParaRPr sz="4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3048009" y="481686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story</a:t>
            </a:r>
            <a:r>
              <a:rPr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2668" y="-95693"/>
            <a:ext cx="3857625" cy="7049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-30569" y="1"/>
            <a:ext cx="11922340" cy="6857999"/>
          </a:xfrm>
          <a:custGeom>
            <a:rect b="b" l="l" r="r" t="t"/>
            <a:pathLst>
              <a:path extrusionOk="0" h="6857999" w="11922340">
                <a:moveTo>
                  <a:pt x="0" y="0"/>
                </a:moveTo>
                <a:lnTo>
                  <a:pt x="11922340" y="0"/>
                </a:lnTo>
                <a:lnTo>
                  <a:pt x="11922340" y="6857999"/>
                </a:lnTo>
                <a:lnTo>
                  <a:pt x="0" y="6857999"/>
                </a:lnTo>
                <a:lnTo>
                  <a:pt x="0" y="6792390"/>
                </a:lnTo>
                <a:lnTo>
                  <a:pt x="3192080" y="3429000"/>
                </a:lnTo>
                <a:lnTo>
                  <a:pt x="0" y="656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2961034" y="124211"/>
            <a:ext cx="609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Проблематика</a:t>
            </a:r>
            <a:r>
              <a:rPr lang="ru-RU" sz="5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3877698" y="2573789"/>
            <a:ext cx="454936" cy="501792"/>
          </a:xfrm>
          <a:prstGeom prst="mathPlus">
            <a:avLst>
              <a:gd fmla="val 23520" name="adj1"/>
            </a:avLst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2765385" y="1638152"/>
            <a:ext cx="914400" cy="1028700"/>
          </a:xfrm>
          <a:prstGeom prst="diamond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6828350" y="2056375"/>
            <a:ext cx="49347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Неправильно расставленные знаки препинания </a:t>
            </a:r>
            <a:r>
              <a:rPr i="0" lang="ru-RU" sz="2400">
                <a:solidFill>
                  <a:schemeClr val="dk1"/>
                </a:solidFill>
              </a:rPr>
              <a:t>могут повлиять на восприятие и понимание письменного текста.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6630388" y="2152502"/>
            <a:ext cx="150323" cy="145699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6630389" y="4135100"/>
            <a:ext cx="150323" cy="145699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828350" y="4023275"/>
            <a:ext cx="4725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При написании большого текста легко упустить какой-то знак препинания.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991839" y="2723496"/>
            <a:ext cx="3638550" cy="3920509"/>
          </a:xfrm>
          <a:prstGeom prst="diamond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8609734" y="-9967"/>
            <a:ext cx="3640054" cy="3524478"/>
          </a:xfrm>
          <a:custGeom>
            <a:rect b="b" l="l" r="r" t="t"/>
            <a:pathLst>
              <a:path extrusionOk="0" h="3524478" w="3640054">
                <a:moveTo>
                  <a:pt x="0" y="3524478"/>
                </a:moveTo>
                <a:lnTo>
                  <a:pt x="0" y="3396124"/>
                </a:lnTo>
                <a:lnTo>
                  <a:pt x="8132" y="3382342"/>
                </a:lnTo>
                <a:cubicBezTo>
                  <a:pt x="9243" y="3378992"/>
                  <a:pt x="6947" y="3379753"/>
                  <a:pt x="0" y="3386164"/>
                </a:cubicBezTo>
                <a:lnTo>
                  <a:pt x="0" y="0"/>
                </a:lnTo>
                <a:lnTo>
                  <a:pt x="3640054" y="0"/>
                </a:lnTo>
                <a:lnTo>
                  <a:pt x="3635635" y="12657"/>
                </a:lnTo>
                <a:cubicBezTo>
                  <a:pt x="3561219" y="237284"/>
                  <a:pt x="3506324" y="434478"/>
                  <a:pt x="3323768" y="592009"/>
                </a:cubicBezTo>
                <a:cubicBezTo>
                  <a:pt x="3031678" y="844057"/>
                  <a:pt x="2385089" y="917710"/>
                  <a:pt x="2069916" y="1093631"/>
                </a:cubicBezTo>
                <a:cubicBezTo>
                  <a:pt x="1754744" y="1269552"/>
                  <a:pt x="1341558" y="1422580"/>
                  <a:pt x="1159118" y="1636120"/>
                </a:cubicBezTo>
                <a:cubicBezTo>
                  <a:pt x="976678" y="1849661"/>
                  <a:pt x="1021934" y="2273274"/>
                  <a:pt x="975278" y="2374873"/>
                </a:cubicBezTo>
                <a:cubicBezTo>
                  <a:pt x="928622" y="2476471"/>
                  <a:pt x="794162" y="2669214"/>
                  <a:pt x="663562" y="2782333"/>
                </a:cubicBezTo>
                <a:cubicBezTo>
                  <a:pt x="532962" y="2895453"/>
                  <a:pt x="534346" y="2944368"/>
                  <a:pt x="423840" y="2995509"/>
                </a:cubicBezTo>
                <a:cubicBezTo>
                  <a:pt x="342762" y="3031079"/>
                  <a:pt x="149556" y="3430043"/>
                  <a:pt x="3329" y="352288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moscow-oblast.sm-news.ru/wp-content/uploads/2020/05/22/artificial-intelligence-ai-brain-machine-learning-ss-1920.jpg" id="135" name="Google Shape;135;p16"/>
          <p:cNvPicPr preferRelativeResize="0"/>
          <p:nvPr/>
        </p:nvPicPr>
        <p:blipFill rotWithShape="1">
          <a:blip r:embed="rId3">
            <a:alphaModFix/>
          </a:blip>
          <a:srcRect b="11445" l="25940" r="25599" t="8319"/>
          <a:stretch/>
        </p:blipFill>
        <p:spPr>
          <a:xfrm>
            <a:off x="9830000" y="4633775"/>
            <a:ext cx="2089500" cy="1945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/>
        </p:nvSpPr>
        <p:spPr>
          <a:xfrm>
            <a:off x="972625" y="1054438"/>
            <a:ext cx="8081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/>
            </a:pPr>
            <a:r>
              <a:rPr lang="ru-RU" sz="1800">
                <a:solidFill>
                  <a:schemeClr val="dk1"/>
                </a:solidFill>
              </a:rPr>
              <a:t>Данное решение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предназначен</a:t>
            </a:r>
            <a:r>
              <a:rPr lang="ru-RU" sz="1800">
                <a:solidFill>
                  <a:schemeClr val="dk1"/>
                </a:solidFill>
              </a:rPr>
              <a:t>о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корректировки текста, удаляя </a:t>
            </a:r>
            <a:r>
              <a:rPr lang="ru-RU" sz="1800">
                <a:solidFill>
                  <a:schemeClr val="dk1"/>
                </a:solidFill>
              </a:rPr>
              <a:t>неправильно</a:t>
            </a:r>
            <a:r>
              <a:rPr lang="ru-RU" sz="1800">
                <a:solidFill>
                  <a:schemeClr val="dk1"/>
                </a:solidFill>
              </a:rPr>
              <a:t> расставленные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знаки </a:t>
            </a:r>
            <a:r>
              <a:rPr lang="ru-RU" sz="1800">
                <a:solidFill>
                  <a:schemeClr val="dk1"/>
                </a:solidFill>
              </a:rPr>
              <a:t>препинания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из введенного текста и затем восстанавливая их на основе предварительно обученной </a:t>
            </a:r>
            <a:r>
              <a:rPr lang="ru-RU" sz="1800">
                <a:solidFill>
                  <a:schemeClr val="dk1"/>
                </a:solidFill>
              </a:rPr>
              <a:t>модели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800">
                <a:solidFill>
                  <a:schemeClr val="dk1"/>
                </a:solidFill>
              </a:rPr>
              <a:t>Рассмотрим сценарий обычного ввода текста: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4051375" y="0"/>
            <a:ext cx="2507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Решение</a:t>
            </a:r>
            <a:endParaRPr sz="4800"/>
          </a:p>
        </p:txBody>
      </p:sp>
      <p:sp>
        <p:nvSpPr>
          <p:cNvPr id="138" name="Google Shape;138;p16"/>
          <p:cNvSpPr/>
          <p:nvPr/>
        </p:nvSpPr>
        <p:spPr>
          <a:xfrm>
            <a:off x="742886" y="1175511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>
            <a:hlinkClick action="ppaction://hlinksldjump" r:id="rId4"/>
          </p:cNvPr>
          <p:cNvSpPr txBox="1"/>
          <p:nvPr/>
        </p:nvSpPr>
        <p:spPr>
          <a:xfrm>
            <a:off x="1713146" y="4317332"/>
            <a:ext cx="1847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107614" y="2567960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1329497" y="2483427"/>
            <a:ext cx="8880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Пользователь вводит текст в текстовое поле.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Приложение обрабатывает введенный текст, удаля</a:t>
            </a:r>
            <a:r>
              <a:rPr lang="ru-RU" sz="1800">
                <a:solidFill>
                  <a:schemeClr val="dk1"/>
                </a:solidFill>
              </a:rPr>
              <a:t>я неправильно расставленные знаки препинания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Затем применяется </a:t>
            </a:r>
            <a:r>
              <a:rPr lang="ru-RU" sz="1800">
                <a:solidFill>
                  <a:schemeClr val="dk1"/>
                </a:solidFill>
              </a:rPr>
              <a:t>обученная модель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восстановления знаков </a:t>
            </a:r>
            <a:r>
              <a:rPr lang="ru-RU" sz="1800">
                <a:solidFill>
                  <a:schemeClr val="dk1"/>
                </a:solidFill>
              </a:rPr>
              <a:t>препинания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тексте.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Восстановленный текст, с правиль</a:t>
            </a:r>
            <a:r>
              <a:rPr lang="ru-RU" sz="1800">
                <a:solidFill>
                  <a:schemeClr val="dk1"/>
                </a:solidFill>
              </a:rPr>
              <a:t>но </a:t>
            </a:r>
            <a:r>
              <a:rPr lang="ru-RU" sz="1800">
                <a:solidFill>
                  <a:schemeClr val="dk1"/>
                </a:solidFill>
              </a:rPr>
              <a:t>расставленными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знаками</a:t>
            </a:r>
            <a:r>
              <a:rPr lang="ru-RU" sz="1800">
                <a:solidFill>
                  <a:schemeClr val="dk1"/>
                </a:solidFill>
              </a:rPr>
              <a:t> препинания,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выводится на экран в отдельном поле.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1107614" y="3954381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1107614" y="3124319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107614" y="4780681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9" y="8"/>
            <a:ext cx="3640054" cy="3524478"/>
          </a:xfrm>
          <a:custGeom>
            <a:rect b="b" l="l" r="r" t="t"/>
            <a:pathLst>
              <a:path extrusionOk="0" h="3524478" w="3640054">
                <a:moveTo>
                  <a:pt x="0" y="3524478"/>
                </a:moveTo>
                <a:lnTo>
                  <a:pt x="0" y="3396124"/>
                </a:lnTo>
                <a:lnTo>
                  <a:pt x="8132" y="3382342"/>
                </a:lnTo>
                <a:cubicBezTo>
                  <a:pt x="9243" y="3378992"/>
                  <a:pt x="6947" y="3379753"/>
                  <a:pt x="0" y="3386164"/>
                </a:cubicBezTo>
                <a:lnTo>
                  <a:pt x="0" y="0"/>
                </a:lnTo>
                <a:lnTo>
                  <a:pt x="3640054" y="0"/>
                </a:lnTo>
                <a:lnTo>
                  <a:pt x="3635635" y="12657"/>
                </a:lnTo>
                <a:cubicBezTo>
                  <a:pt x="3561219" y="237284"/>
                  <a:pt x="3506324" y="434478"/>
                  <a:pt x="3323768" y="592009"/>
                </a:cubicBezTo>
                <a:cubicBezTo>
                  <a:pt x="3031678" y="844057"/>
                  <a:pt x="2385089" y="917710"/>
                  <a:pt x="2069916" y="1093631"/>
                </a:cubicBezTo>
                <a:cubicBezTo>
                  <a:pt x="1754744" y="1269552"/>
                  <a:pt x="1341558" y="1422580"/>
                  <a:pt x="1159118" y="1636120"/>
                </a:cubicBezTo>
                <a:cubicBezTo>
                  <a:pt x="976678" y="1849661"/>
                  <a:pt x="1021934" y="2273274"/>
                  <a:pt x="975278" y="2374873"/>
                </a:cubicBezTo>
                <a:cubicBezTo>
                  <a:pt x="928622" y="2476471"/>
                  <a:pt x="794162" y="2669214"/>
                  <a:pt x="663562" y="2782333"/>
                </a:cubicBezTo>
                <a:cubicBezTo>
                  <a:pt x="532962" y="2895453"/>
                  <a:pt x="534346" y="2944368"/>
                  <a:pt x="423840" y="2995509"/>
                </a:cubicBezTo>
                <a:cubicBezTo>
                  <a:pt x="342762" y="3031079"/>
                  <a:pt x="149556" y="3430043"/>
                  <a:pt x="3329" y="3522887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2621375" y="1283050"/>
            <a:ext cx="808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2)    </a:t>
            </a:r>
            <a:r>
              <a:rPr lang="ru-RU" sz="1800">
                <a:solidFill>
                  <a:schemeClr val="dk1"/>
                </a:solidFill>
              </a:rPr>
              <a:t>Сценарий использования компьютерного зрения: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2391636" y="1404124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2743089" y="2082073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2964975" y="1997550"/>
            <a:ext cx="8510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Пользователь </a:t>
            </a:r>
            <a:r>
              <a:rPr lang="ru-RU" sz="1800">
                <a:solidFill>
                  <a:schemeClr val="dk1"/>
                </a:solidFill>
              </a:rPr>
              <a:t>нажимает на кнопку “Распознать текст с изображения”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Приложение обрабатывает </a:t>
            </a:r>
            <a:r>
              <a:rPr lang="ru-RU" sz="1800">
                <a:solidFill>
                  <a:schemeClr val="dk1"/>
                </a:solidFill>
              </a:rPr>
              <a:t>изображение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ru-RU" sz="1800">
                <a:solidFill>
                  <a:schemeClr val="dk1"/>
                </a:solidFill>
              </a:rPr>
              <a:t> выделяя текст и вставляет его в форму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Затем применяется </a:t>
            </a:r>
            <a:r>
              <a:rPr lang="ru-RU" sz="1800">
                <a:solidFill>
                  <a:schemeClr val="dk1"/>
                </a:solidFill>
              </a:rPr>
              <a:t>обученная модель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восстановления знаков </a:t>
            </a:r>
            <a:r>
              <a:rPr lang="ru-RU" sz="1800">
                <a:solidFill>
                  <a:schemeClr val="dk1"/>
                </a:solidFill>
              </a:rPr>
              <a:t>препинания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тексте.</a:t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Восстановленный текст, с правиль</a:t>
            </a:r>
            <a:r>
              <a:rPr lang="ru-RU" sz="1800">
                <a:solidFill>
                  <a:schemeClr val="dk1"/>
                </a:solidFill>
              </a:rPr>
              <a:t>но расставленными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знаками</a:t>
            </a:r>
            <a:r>
              <a:rPr lang="ru-RU" sz="1800">
                <a:solidFill>
                  <a:schemeClr val="dk1"/>
                </a:solidFill>
              </a:rPr>
              <a:t> препинания,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выводится на экран в отдельном поле.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2743089" y="3468493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2743089" y="2638431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743089" y="4294794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134775" y="5309850"/>
            <a:ext cx="990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Таким образом, данное решение помогает автоматически</a:t>
            </a:r>
            <a:r>
              <a:rPr lang="ru-RU" sz="1800">
                <a:solidFill>
                  <a:schemeClr val="dk1"/>
                </a:solidFill>
              </a:rPr>
              <a:t>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добавлять знаки </a:t>
            </a:r>
            <a:r>
              <a:rPr lang="ru-RU" sz="1800">
                <a:solidFill>
                  <a:schemeClr val="dk1"/>
                </a:solidFill>
              </a:rPr>
              <a:t>препинания 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текст, где они </a:t>
            </a:r>
            <a:r>
              <a:rPr lang="ru-RU" sz="1800">
                <a:solidFill>
                  <a:schemeClr val="dk1"/>
                </a:solidFill>
              </a:rPr>
              <a:t>отсутствуют</a:t>
            </a:r>
            <a:r>
              <a:rPr b="0" i="0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облегчая чтение и понимание текста для пользователя.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sun9-30.userapi.com/UEfWJeYb2JT0n6IV0CZrBZYpxVrN74TpmEiHXQ/ahb1LvH4EDA.jpg"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925" y="4993900"/>
            <a:ext cx="1635600" cy="1635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631100" y="1507100"/>
            <a:ext cx="9624900" cy="157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Наше решение не только определяет места, где должны находиться знаки препинания, но к тому же расставляют их.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4015200" y="185350"/>
            <a:ext cx="4161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Преимущества</a:t>
            </a:r>
            <a:endParaRPr sz="4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835561" y="1660236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631100" y="2646725"/>
            <a:ext cx="9624900" cy="157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Наше решение учитывает контекст п</a:t>
            </a:r>
            <a:r>
              <a:rPr lang="ru-RU"/>
              <a:t>ри расстановке знаков препинания.</a:t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835561" y="2779136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631100" y="3618950"/>
            <a:ext cx="9624900" cy="157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Наше решение применяет компьютерное зрение для </a:t>
            </a:r>
            <a:r>
              <a:rPr lang="ru-RU"/>
              <a:t>распознавания</a:t>
            </a:r>
            <a:r>
              <a:rPr lang="ru-RU"/>
              <a:t> текста с фотографии.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835561" y="3772086"/>
            <a:ext cx="150300" cy="145800"/>
          </a:xfrm>
          <a:prstGeom prst="ellipse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0326439" y="4943921"/>
            <a:ext cx="3638700" cy="3920400"/>
          </a:xfrm>
          <a:prstGeom prst="diamond">
            <a:avLst/>
          </a:prstGeom>
          <a:gradFill>
            <a:gsLst>
              <a:gs pos="0">
                <a:schemeClr val="accent1"/>
              </a:gs>
              <a:gs pos="23000">
                <a:schemeClr val="accent1"/>
              </a:gs>
              <a:gs pos="71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/>
        </p:nvSpPr>
        <p:spPr>
          <a:xfrm>
            <a:off x="213750" y="164075"/>
            <a:ext cx="723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Лайв демо                                         </a:t>
            </a:r>
            <a:r>
              <a:rPr lang="ru-RU" sz="30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Прототип</a:t>
            </a:r>
            <a:endParaRPr sz="1600"/>
          </a:p>
        </p:txBody>
      </p:sp>
      <p:pic>
        <p:nvPicPr>
          <p:cNvPr descr="https://sun9-30.userapi.com/UEfWJeYb2JT0n6IV0CZrBZYpxVrN74TpmEiHXQ/ahb1LvH4EDA.jpg"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9440" y="5816009"/>
            <a:ext cx="988924" cy="98892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275" y="897050"/>
            <a:ext cx="8323451" cy="5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3753150" y="158875"/>
            <a:ext cx="4685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Стек технологий</a:t>
            </a:r>
            <a:endParaRPr sz="4800">
              <a:solidFill>
                <a:srgbClr val="7030A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76" y="1446975"/>
            <a:ext cx="2280248" cy="243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250" y="3885650"/>
            <a:ext cx="2601374" cy="26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475" y="4051252"/>
            <a:ext cx="5927939" cy="266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6939" y="1404299"/>
            <a:ext cx="46672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4290750" y="157050"/>
            <a:ext cx="3610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Архитектура</a:t>
            </a:r>
            <a:r>
              <a:rPr lang="ru-RU" sz="36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200"/>
          </a:p>
        </p:txBody>
      </p:sp>
      <p:sp>
        <p:nvSpPr>
          <p:cNvPr id="195" name="Google Shape;195;p21"/>
          <p:cNvSpPr txBox="1"/>
          <p:nvPr/>
        </p:nvSpPr>
        <p:spPr>
          <a:xfrm>
            <a:off x="6096000" y="3593175"/>
            <a:ext cx="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975" y="2520925"/>
            <a:ext cx="145672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/>
          <p:nvPr/>
        </p:nvSpPr>
        <p:spPr>
          <a:xfrm flipH="1" rot="10010093">
            <a:off x="-903115" y="3241197"/>
            <a:ext cx="13162920" cy="5260142"/>
          </a:xfrm>
          <a:custGeom>
            <a:rect b="b" l="l" r="r" t="t"/>
            <a:pathLst>
              <a:path extrusionOk="0" h="6561734" w="11001690">
                <a:moveTo>
                  <a:pt x="225196" y="25070"/>
                </a:moveTo>
                <a:lnTo>
                  <a:pt x="10193828" y="25070"/>
                </a:lnTo>
                <a:lnTo>
                  <a:pt x="11001196" y="0"/>
                </a:lnTo>
                <a:cubicBezTo>
                  <a:pt x="10987990" y="30736"/>
                  <a:pt x="11034840" y="75111"/>
                  <a:pt x="10942383" y="297381"/>
                </a:cubicBezTo>
                <a:cubicBezTo>
                  <a:pt x="10849926" y="519651"/>
                  <a:pt x="10623502" y="1007519"/>
                  <a:pt x="10446455" y="1333619"/>
                </a:cubicBezTo>
                <a:cubicBezTo>
                  <a:pt x="10269408" y="1659719"/>
                  <a:pt x="10133152" y="1976449"/>
                  <a:pt x="9880101" y="2253980"/>
                </a:cubicBezTo>
                <a:cubicBezTo>
                  <a:pt x="9627050" y="2531511"/>
                  <a:pt x="9282919" y="2840511"/>
                  <a:pt x="8928146" y="2998807"/>
                </a:cubicBezTo>
                <a:cubicBezTo>
                  <a:pt x="8573373" y="3157103"/>
                  <a:pt x="8211945" y="3218437"/>
                  <a:pt x="7751463" y="3203758"/>
                </a:cubicBezTo>
                <a:cubicBezTo>
                  <a:pt x="7290981" y="3189079"/>
                  <a:pt x="6732094" y="3017670"/>
                  <a:pt x="6165252" y="2910735"/>
                </a:cubicBezTo>
                <a:cubicBezTo>
                  <a:pt x="5598410" y="2803800"/>
                  <a:pt x="4893996" y="2552835"/>
                  <a:pt x="4350410" y="2562147"/>
                </a:cubicBezTo>
                <a:cubicBezTo>
                  <a:pt x="3806824" y="2571459"/>
                  <a:pt x="3278512" y="2689644"/>
                  <a:pt x="2903734" y="2966609"/>
                </a:cubicBezTo>
                <a:cubicBezTo>
                  <a:pt x="2528956" y="3243574"/>
                  <a:pt x="2221732" y="3924026"/>
                  <a:pt x="2101743" y="4223938"/>
                </a:cubicBezTo>
                <a:cubicBezTo>
                  <a:pt x="1981754" y="4523850"/>
                  <a:pt x="1941101" y="4659115"/>
                  <a:pt x="1873526" y="4921424"/>
                </a:cubicBezTo>
                <a:cubicBezTo>
                  <a:pt x="1805951" y="5183733"/>
                  <a:pt x="1755611" y="5580899"/>
                  <a:pt x="1696295" y="5797793"/>
                </a:cubicBezTo>
                <a:cubicBezTo>
                  <a:pt x="1636979" y="6014687"/>
                  <a:pt x="1580036" y="6115016"/>
                  <a:pt x="1517630" y="6222792"/>
                </a:cubicBezTo>
                <a:cubicBezTo>
                  <a:pt x="1455224" y="6330568"/>
                  <a:pt x="1360735" y="6403937"/>
                  <a:pt x="1321862" y="6444449"/>
                </a:cubicBezTo>
                <a:cubicBezTo>
                  <a:pt x="1282989" y="6484961"/>
                  <a:pt x="1350052" y="6428144"/>
                  <a:pt x="1250850" y="6484140"/>
                </a:cubicBezTo>
                <a:cubicBezTo>
                  <a:pt x="1151648" y="6540136"/>
                  <a:pt x="1067019" y="6566202"/>
                  <a:pt x="877595" y="6561110"/>
                </a:cubicBezTo>
                <a:cubicBezTo>
                  <a:pt x="688171" y="6556018"/>
                  <a:pt x="255790" y="6514237"/>
                  <a:pt x="114307" y="6453587"/>
                </a:cubicBezTo>
                <a:cubicBezTo>
                  <a:pt x="-27176" y="6392937"/>
                  <a:pt x="81808" y="6299247"/>
                  <a:pt x="28698" y="6197207"/>
                </a:cubicBezTo>
                <a:cubicBezTo>
                  <a:pt x="-74144" y="6048128"/>
                  <a:pt x="133290" y="5990427"/>
                  <a:pt x="122692" y="5777383"/>
                </a:cubicBezTo>
                <a:lnTo>
                  <a:pt x="214936" y="29150"/>
                </a:lnTo>
                <a:lnTo>
                  <a:pt x="225196" y="2507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25000">
                <a:schemeClr val="accent5"/>
              </a:gs>
              <a:gs pos="85000">
                <a:srgbClr val="7030A0"/>
              </a:gs>
              <a:gs pos="100000">
                <a:srgbClr val="7030A0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200" y="1298075"/>
            <a:ext cx="116109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Другая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030A0"/>
      </a:hlink>
      <a:folHlink>
        <a:srgbClr val="7030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